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5143500" type="screen16x9"/>
  <p:notesSz cx="6858000" cy="9144000"/>
  <p:embeddedFontLst>
    <p:embeddedFont>
      <p:font typeface="Helvetica Neue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FB0BAD-5044-4D74-9E31-5958833C9892}" v="1" dt="2024-11-12T07:52:01.404"/>
  </p1510:revLst>
</p1510:revInfo>
</file>

<file path=ppt/tableStyles.xml><?xml version="1.0" encoding="utf-8"?>
<a:tblStyleLst xmlns:a="http://schemas.openxmlformats.org/drawingml/2006/main" def="{D7D3C4E2-B833-4A92-BAF4-0750F623BB92}">
  <a:tblStyle styleId="{D7D3C4E2-B833-4A92-BAF4-0750F623BB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0" y="10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Thomas, INI-NET-VNC-HCS" userId="487bc3e3-9ce7-4cdd-b7b4-8899ea88d289" providerId="ADAL" clId="{F0FB0BAD-5044-4D74-9E31-5958833C9892}"/>
    <pc:docChg chg="custSel modSld">
      <pc:chgData name="Graf Thomas, INI-NET-VNC-HCS" userId="487bc3e3-9ce7-4cdd-b7b4-8899ea88d289" providerId="ADAL" clId="{F0FB0BAD-5044-4D74-9E31-5958833C9892}" dt="2024-11-12T07:52:01.404" v="1"/>
      <pc:docMkLst>
        <pc:docMk/>
      </pc:docMkLst>
      <pc:sldChg chg="addSp delSp modSp mod">
        <pc:chgData name="Graf Thomas, INI-NET-VNC-HCS" userId="487bc3e3-9ce7-4cdd-b7b4-8899ea88d289" providerId="ADAL" clId="{F0FB0BAD-5044-4D74-9E31-5958833C9892}" dt="2024-11-12T07:52:01.404" v="1"/>
        <pc:sldMkLst>
          <pc:docMk/>
          <pc:sldMk cId="0" sldId="256"/>
        </pc:sldMkLst>
        <pc:picChg chg="add mod">
          <ac:chgData name="Graf Thomas, INI-NET-VNC-HCS" userId="487bc3e3-9ce7-4cdd-b7b4-8899ea88d289" providerId="ADAL" clId="{F0FB0BAD-5044-4D74-9E31-5958833C9892}" dt="2024-11-12T07:52:01.404" v="1"/>
          <ac:picMkLst>
            <pc:docMk/>
            <pc:sldMk cId="0" sldId="256"/>
            <ac:picMk id="2" creationId="{863841E8-C669-36DC-3A63-90EB65947D5C}"/>
          </ac:picMkLst>
        </pc:picChg>
        <pc:picChg chg="del">
          <ac:chgData name="Graf Thomas, INI-NET-VNC-HCS" userId="487bc3e3-9ce7-4cdd-b7b4-8899ea88d289" providerId="ADAL" clId="{F0FB0BAD-5044-4D74-9E31-5958833C9892}" dt="2024-11-12T07:52:00.873" v="0" actId="478"/>
          <ac:picMkLst>
            <pc:docMk/>
            <pc:sldMk cId="0" sldId="256"/>
            <ac:picMk id="150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d538e9c0b5_2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3" name="Google Shape;1503;g2d538e9c0b5_2_13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g2d538e9c0b5_2_136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2d538e9c0b5_2_15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g2d538e9c0b5_2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d538e9c0b5_2_15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g2d538e9c0b5_2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d538e9c0b5_2_15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g2d538e9c0b5_2_1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d538e9c0b5_2_15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g2d538e9c0b5_2_1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2d538e9c0b5_2_15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g2d538e9c0b5_2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2d538e9c0b5_2_15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g2d538e9c0b5_2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2d538e9c0b5_0_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g2d538e9c0b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d538e9c0b5_2_15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g2d538e9c0b5_2_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d538e9c0b5_2_13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g2d538e9c0b5_2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2d538e9c0b5_2_14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g2d538e9c0b5_2_1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2d538e9c0b5_2_15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g2d538e9c0b5_2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2d538e9c0b5_2_15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g2d538e9c0b5_2_1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d538e9c0b5_2_15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g2d538e9c0b5_2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2d538e9c0b5_2_15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g2d538e9c0b5_2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and Content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wo Content">
  <p:cSld name="1_Two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»"/>
              <a:defRPr sz="2800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mparison">
  <p:cSld name="1_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74" name="Google Shape;74;p1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75" name="Google Shape;75;p1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76" name="Google Shape;76;p1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77" name="Google Shape;77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79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" name="Google Shape;83;p1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" name="Google Shape;84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85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86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87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" name="Google Shape;88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" name="Google Shape;90;p1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1" name="Google Shape;91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" name="Google Shape;93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" name="Google Shape;94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95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96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" name="Google Shape;97;p1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8" name="Google Shape;98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" name="Google Shape;99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100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" name="Google Shape;104;p1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" name="Google Shape;111;p1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2" name="Google Shape;112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113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15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" name="Google Shape;118;p1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" name="Google Shape;119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" name="Google Shape;120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22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23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24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" name="Google Shape;125;p1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6" name="Google Shape;126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" name="Google Shape;127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" name="Google Shape;128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2" name="Google Shape;132;p1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3" name="Google Shape;133;p1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4" name="Google Shape;134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135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" name="Google Shape;136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" name="Google Shape;138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139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" name="Google Shape;140;p1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1" name="Google Shape;141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7" name="Google Shape;147;p1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8" name="Google Shape;148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50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" name="Google Shape;151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" name="Google Shape;153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" name="Google Shape;154;p1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55" name="Google Shape;155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57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" name="Google Shape;160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1" name="Google Shape;161;p1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2" name="Google Shape;162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63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" name="Google Shape;164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" name="Google Shape;165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" name="Google Shape;166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67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8" name="Google Shape;168;p1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9" name="Google Shape;169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" name="Google Shape;170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" name="Google Shape;171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" name="Google Shape;172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" name="Google Shape;173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" name="Google Shape;174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" name="Google Shape;175;p1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76" name="Google Shape;176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77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178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179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81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2" name="Google Shape;182;p1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83" name="Google Shape;183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" name="Google Shape;184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" name="Google Shape;185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" name="Google Shape;186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" name="Google Shape;187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" name="Google Shape;188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89" name="Google Shape;189;p1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" name="Google Shape;190;p1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9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96" name="Google Shape;196;p19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97" name="Google Shape;197;p19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98" name="Google Shape;198;p19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99" name="Google Shape;199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200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201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203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" name="Google Shape;204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" name="Google Shape;205;p19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06" name="Google Shape;206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" name="Google Shape;207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210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211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2" name="Google Shape;212;p19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13" name="Google Shape;213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4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5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6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" name="Google Shape;217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9" name="Google Shape;219;p19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0" name="Google Shape;220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" name="Google Shape;226;p19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7" name="Google Shape;227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231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232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3" name="Google Shape;233;p19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34" name="Google Shape;234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" name="Google Shape;236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" name="Google Shape;237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238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" name="Google Shape;239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0" name="Google Shape;240;p19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1" name="Google Shape;241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" name="Google Shape;242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" name="Google Shape;243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" name="Google Shape;244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" name="Google Shape;245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246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" name="Google Shape;247;p19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8" name="Google Shape;248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" name="Google Shape;250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251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252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253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4" name="Google Shape;254;p19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255" name="Google Shape;255;p19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256" name="Google Shape;256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" name="Google Shape;257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" name="Google Shape;258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" name="Google Shape;261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2" name="Google Shape;262;p19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63" name="Google Shape;263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" name="Google Shape;264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" name="Google Shape;265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" name="Google Shape;266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" name="Google Shape;267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269;p19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0" name="Google Shape;270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6" name="Google Shape;276;p19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7" name="Google Shape;277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279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281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3" name="Google Shape;283;p19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84" name="Google Shape;284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" name="Google Shape;290;p19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1" name="Google Shape;291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" name="Google Shape;293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" name="Google Shape;294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" name="Google Shape;297;p19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8" name="Google Shape;298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" name="Google Shape;303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4" name="Google Shape;304;p19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05" name="Google Shape;305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6" name="Google Shape;306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" name="Google Shape;307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" name="Google Shape;308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09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" name="Google Shape;310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311" name="Google Shape;311;p19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2" name="Google Shape;312;p19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0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318" name="Google Shape;318;p20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319" name="Google Shape;319;p20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320" name="Google Shape;320;p20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321" name="Google Shape;321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" name="Google Shape;322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" name="Google Shape;323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4" name="Google Shape;324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" name="Google Shape;325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7" name="Google Shape;327;p20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28" name="Google Shape;328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4" name="Google Shape;334;p20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35" name="Google Shape;335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" name="Google Shape;336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" name="Google Shape;337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1" name="Google Shape;341;p20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2" name="Google Shape;342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" name="Google Shape;343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" name="Google Shape;344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" name="Google Shape;345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" name="Google Shape;346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" name="Google Shape;347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8" name="Google Shape;348;p20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9" name="Google Shape;349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" name="Google Shape;353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354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5" name="Google Shape;355;p20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56" name="Google Shape;356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" name="Google Shape;357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" name="Google Shape;358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" name="Google Shape;359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" name="Google Shape;360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2" name="Google Shape;362;p20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63" name="Google Shape;363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" name="Google Shape;366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" name="Google Shape;367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" name="Google Shape;368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9" name="Google Shape;369;p20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70" name="Google Shape;370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" name="Google Shape;372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" name="Google Shape;373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" name="Google Shape;375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6" name="Google Shape;376;p20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377" name="Google Shape;377;p20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378" name="Google Shape;378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" name="Google Shape;379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" name="Google Shape;381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" name="Google Shape;382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4" name="Google Shape;384;p20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85" name="Google Shape;385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Google Shape;386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" name="Google Shape;388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" name="Google Shape;389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" name="Google Shape;390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" name="Google Shape;391;p20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2" name="Google Shape;392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" name="Google Shape;393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Google Shape;394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" name="Google Shape;395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" name="Google Shape;396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" name="Google Shape;397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8" name="Google Shape;398;p20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9" name="Google Shape;399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Google Shape;401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402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5" name="Google Shape;405;p20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06" name="Google Shape;406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Google Shape;407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" name="Google Shape;409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2" name="Google Shape;412;p20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13" name="Google Shape;413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" name="Google Shape;414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" name="Google Shape;415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9" name="Google Shape;419;p20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0" name="Google Shape;420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" name="Google Shape;422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" name="Google Shape;423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4" name="Google Shape;424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" name="Google Shape;425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" name="Google Shape;426;p20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7" name="Google Shape;427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" name="Google Shape;428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433" name="Google Shape;433;p20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4" name="Google Shape;434;p20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0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  <a:defRPr sz="3000" b="1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body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2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21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440" name="Google Shape;440;p21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441" name="Google Shape;441;p21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442" name="Google Shape;442;p21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443" name="Google Shape;443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" name="Google Shape;444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" name="Google Shape;445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" name="Google Shape;446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" name="Google Shape;447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" name="Google Shape;449;p21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0" name="Google Shape;450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" name="Google Shape;451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" name="Google Shape;453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" name="Google Shape;454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" name="Google Shape;455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" name="Google Shape;456;p21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7" name="Google Shape;457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458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" name="Google Shape;459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0" name="Google Shape;460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" name="Google Shape;462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3" name="Google Shape;463;p21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64" name="Google Shape;464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" name="Google Shape;465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" name="Google Shape;466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" name="Google Shape;467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" name="Google Shape;468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" name="Google Shape;469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0" name="Google Shape;470;p21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1" name="Google Shape;471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" name="Google Shape;472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" name="Google Shape;473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7" name="Google Shape;477;p21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8" name="Google Shape;478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4" name="Google Shape;484;p21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85" name="Google Shape;485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" name="Google Shape;491;p21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92" name="Google Shape;492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8" name="Google Shape;498;p21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499" name="Google Shape;499;p21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500" name="Google Shape;500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" name="Google Shape;506;p21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07" name="Google Shape;507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" name="Google Shape;513;p21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14" name="Google Shape;514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0" name="Google Shape;520;p21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1" name="Google Shape;521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7" name="Google Shape;527;p21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8" name="Google Shape;528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4" name="Google Shape;534;p21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35" name="Google Shape;535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1" name="Google Shape;541;p21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2" name="Google Shape;542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8" name="Google Shape;548;p21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9" name="Google Shape;549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555" name="Google Shape;555;p21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21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1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21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2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562" name="Google Shape;562;p22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563" name="Google Shape;563;p22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564" name="Google Shape;564;p22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565" name="Google Shape;565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" name="Google Shape;566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" name="Google Shape;567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" name="Google Shape;568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" name="Google Shape;569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0" name="Google Shape;570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1" name="Google Shape;571;p22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2" name="Google Shape;572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" name="Google Shape;573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" name="Google Shape;574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5" name="Google Shape;575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6" name="Google Shape;576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" name="Google Shape;577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8" name="Google Shape;578;p22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9" name="Google Shape;579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" name="Google Shape;580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582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583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" name="Google Shape;585;p22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86" name="Google Shape;586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8" name="Google Shape;588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" name="Google Shape;589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" name="Google Shape;590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" name="Google Shape;591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2" name="Google Shape;592;p22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" name="Google Shape;594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" name="Google Shape;595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" name="Google Shape;597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" name="Google Shape;598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9" name="Google Shape;599;p22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0" name="Google Shape;600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" name="Google Shape;601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" name="Google Shape;602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" name="Google Shape;603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" name="Google Shape;604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" name="Google Shape;605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6" name="Google Shape;606;p22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7" name="Google Shape;607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3" name="Google Shape;613;p22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14" name="Google Shape;614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20" name="Google Shape;620;p22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621" name="Google Shape;621;p22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622" name="Google Shape;622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8" name="Google Shape;628;p22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29" name="Google Shape;629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5" name="Google Shape;635;p22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36" name="Google Shape;636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2" name="Google Shape;642;p22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43" name="Google Shape;643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9" name="Google Shape;649;p22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0" name="Google Shape;650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6" name="Google Shape;656;p22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7" name="Google Shape;657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3" name="Google Shape;663;p22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64" name="Google Shape;664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0" name="Google Shape;670;p22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71" name="Google Shape;671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677" name="Google Shape;677;p22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8" name="Google Shape;678;p22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2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body" idx="2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685" name="Google Shape;685;p23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686" name="Google Shape;686;p23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687" name="Google Shape;687;p23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688" name="Google Shape;688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4" name="Google Shape;694;p23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95" name="Google Shape;695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" name="Google Shape;701;p23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2" name="Google Shape;702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8" name="Google Shape;708;p23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9" name="Google Shape;709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5" name="Google Shape;715;p23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16" name="Google Shape;716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2" name="Google Shape;722;p23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23" name="Google Shape;723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9" name="Google Shape;729;p23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0" name="Google Shape;730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6" name="Google Shape;736;p23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7" name="Google Shape;737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43" name="Google Shape;743;p23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744" name="Google Shape;744;p23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745" name="Google Shape;745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" name="Google Shape;747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" name="Google Shape;748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1" name="Google Shape;751;p23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2" name="Google Shape;752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" name="Google Shape;754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" name="Google Shape;756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7" name="Google Shape;757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8" name="Google Shape;758;p23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9" name="Google Shape;759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" name="Google Shape;760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" name="Google Shape;761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" name="Google Shape;762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" name="Google Shape;763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" name="Google Shape;764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5" name="Google Shape;765;p23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66" name="Google Shape;766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" name="Google Shape;767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" name="Google Shape;768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9" name="Google Shape;769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0" name="Google Shape;770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" name="Google Shape;771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2" name="Google Shape;772;p23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73" name="Google Shape;773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" name="Google Shape;774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5" name="Google Shape;775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6" name="Google Shape;776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" name="Google Shape;777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" name="Google Shape;778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9" name="Google Shape;779;p23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0" name="Google Shape;780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" name="Google Shape;781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" name="Google Shape;782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" name="Google Shape;783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" name="Google Shape;785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6" name="Google Shape;786;p23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7" name="Google Shape;787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" name="Google Shape;788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" name="Google Shape;789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0" name="Google Shape;790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" name="Google Shape;791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" name="Google Shape;792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3" name="Google Shape;793;p23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94" name="Google Shape;794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" name="Google Shape;795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6" name="Google Shape;796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7" name="Google Shape;797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" name="Google Shape;798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" name="Google Shape;799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800" name="Google Shape;800;p23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1" name="Google Shape;801;p23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23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24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806" name="Google Shape;806;p24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807" name="Google Shape;807;p24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808" name="Google Shape;808;p24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809" name="Google Shape;809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" name="Google Shape;810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1" name="Google Shape;811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" name="Google Shape;812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" name="Google Shape;813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" name="Google Shape;814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5" name="Google Shape;815;p24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16" name="Google Shape;816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" name="Google Shape;817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" name="Google Shape;818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" name="Google Shape;819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" name="Google Shape;820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" name="Google Shape;821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2" name="Google Shape;822;p24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23" name="Google Shape;823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" name="Google Shape;824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" name="Google Shape;825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" name="Google Shape;826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7" name="Google Shape;827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" name="Google Shape;828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9" name="Google Shape;829;p24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0" name="Google Shape;830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1" name="Google Shape;831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" name="Google Shape;832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" name="Google Shape;833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" name="Google Shape;834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" name="Google Shape;835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6" name="Google Shape;836;p24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7" name="Google Shape;837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8" name="Google Shape;838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" name="Google Shape;839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" name="Google Shape;840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1" name="Google Shape;841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2" name="Google Shape;842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3" name="Google Shape;843;p24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4" name="Google Shape;844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" name="Google Shape;845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" name="Google Shape;846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7" name="Google Shape;847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8" name="Google Shape;848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9" name="Google Shape;849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0" name="Google Shape;850;p24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1" name="Google Shape;851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" name="Google Shape;852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3" name="Google Shape;853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" name="Google Shape;854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" name="Google Shape;855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" name="Google Shape;856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7" name="Google Shape;857;p24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8" name="Google Shape;858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9" name="Google Shape;859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0" name="Google Shape;860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" name="Google Shape;861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" name="Google Shape;863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64" name="Google Shape;864;p24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865" name="Google Shape;865;p24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866" name="Google Shape;866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" name="Google Shape;867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" name="Google Shape;868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" name="Google Shape;870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1" name="Google Shape;871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2" name="Google Shape;872;p24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73" name="Google Shape;873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4" name="Google Shape;874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" name="Google Shape;875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" name="Google Shape;876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" name="Google Shape;877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8" name="Google Shape;878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9" name="Google Shape;879;p24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0" name="Google Shape;880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" name="Google Shape;881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" name="Google Shape;882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3" name="Google Shape;883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4" name="Google Shape;884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5" name="Google Shape;885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6" name="Google Shape;886;p24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7" name="Google Shape;887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8" name="Google Shape;888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9" name="Google Shape;889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0" name="Google Shape;890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1" name="Google Shape;891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2" name="Google Shape;892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3" name="Google Shape;893;p24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94" name="Google Shape;894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5" name="Google Shape;895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6" name="Google Shape;896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7" name="Google Shape;897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8" name="Google Shape;898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9" name="Google Shape;899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0" name="Google Shape;900;p24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1" name="Google Shape;901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2" name="Google Shape;902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3" name="Google Shape;903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4" name="Google Shape;904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5" name="Google Shape;905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6" name="Google Shape;906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7" name="Google Shape;907;p24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8" name="Google Shape;908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9" name="Google Shape;909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0" name="Google Shape;910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1" name="Google Shape;911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2" name="Google Shape;912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3" name="Google Shape;913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14" name="Google Shape;914;p24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15" name="Google Shape;915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6" name="Google Shape;916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7" name="Google Shape;917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8" name="Google Shape;918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9" name="Google Shape;919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0" name="Google Shape;920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921" name="Google Shape;921;p24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2" name="Google Shape;922;p24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2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25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926" name="Google Shape;926;p25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927" name="Google Shape;927;p25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928" name="Google Shape;928;p25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929" name="Google Shape;929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0" name="Google Shape;930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1" name="Google Shape;931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2" name="Google Shape;932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3" name="Google Shape;933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4" name="Google Shape;934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5" name="Google Shape;935;p25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36" name="Google Shape;936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7" name="Google Shape;937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8" name="Google Shape;938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9" name="Google Shape;939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0" name="Google Shape;940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1" name="Google Shape;941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2" name="Google Shape;942;p25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43" name="Google Shape;943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4" name="Google Shape;944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5" name="Google Shape;945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6" name="Google Shape;946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7" name="Google Shape;947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8" name="Google Shape;948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9" name="Google Shape;949;p25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0" name="Google Shape;950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1" name="Google Shape;951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2" name="Google Shape;952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3" name="Google Shape;953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4" name="Google Shape;954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5" name="Google Shape;955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6" name="Google Shape;956;p25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7" name="Google Shape;957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8" name="Google Shape;958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9" name="Google Shape;959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0" name="Google Shape;960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2" name="Google Shape;962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3" name="Google Shape;963;p25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64" name="Google Shape;964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5" name="Google Shape;965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6" name="Google Shape;966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7" name="Google Shape;967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8" name="Google Shape;968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9" name="Google Shape;969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0" name="Google Shape;970;p25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1" name="Google Shape;971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2" name="Google Shape;972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3" name="Google Shape;973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4" name="Google Shape;974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5" name="Google Shape;975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6" name="Google Shape;976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7" name="Google Shape;977;p25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8" name="Google Shape;978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9" name="Google Shape;979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0" name="Google Shape;980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1" name="Google Shape;981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2" name="Google Shape;982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84" name="Google Shape;984;p25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985" name="Google Shape;985;p25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986" name="Google Shape;986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7" name="Google Shape;987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8" name="Google Shape;988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9" name="Google Shape;989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0" name="Google Shape;990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1" name="Google Shape;991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2" name="Google Shape;992;p25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93" name="Google Shape;993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4" name="Google Shape;994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5" name="Google Shape;995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6" name="Google Shape;996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7" name="Google Shape;997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8" name="Google Shape;998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9" name="Google Shape;999;p25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0" name="Google Shape;1000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3" name="Google Shape;1003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4" name="Google Shape;1004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5" name="Google Shape;1005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6" name="Google Shape;1006;p25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7" name="Google Shape;1007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8" name="Google Shape;1008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9" name="Google Shape;1009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0" name="Google Shape;1010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1" name="Google Shape;1011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2" name="Google Shape;1012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3" name="Google Shape;1013;p25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14" name="Google Shape;1014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5" name="Google Shape;1015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6" name="Google Shape;1016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7" name="Google Shape;1017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8" name="Google Shape;1018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9" name="Google Shape;1019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0" name="Google Shape;1020;p25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1" name="Google Shape;1021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4" name="Google Shape;1024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5" name="Google Shape;1025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25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8" name="Google Shape;1028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1" name="Google Shape;1031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2" name="Google Shape;1032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3" name="Google Shape;1033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4" name="Google Shape;1034;p25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35" name="Google Shape;1035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7" name="Google Shape;1037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8" name="Google Shape;1038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0" name="Google Shape;1040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041" name="Google Shape;1041;p25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2" name="Google Shape;1042;p25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25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5" name="Google Shape;1045;p25"/>
          <p:cNvSpPr txBox="1">
            <a:spLocks noGrp="1"/>
          </p:cNvSpPr>
          <p:nvPr>
            <p:ph type="body" idx="2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2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26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049" name="Google Shape;1049;p26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050" name="Google Shape;1050;p26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051" name="Google Shape;1051;p26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052" name="Google Shape;1052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3" name="Google Shape;1053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5" name="Google Shape;1055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6" name="Google Shape;1056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7" name="Google Shape;1057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8" name="Google Shape;1058;p26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9" name="Google Shape;1059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0" name="Google Shape;1060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" name="Google Shape;1061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2" name="Google Shape;1062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3" name="Google Shape;1063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5" name="Google Shape;1065;p26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66" name="Google Shape;1066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Google Shape;1067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8" name="Google Shape;1068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9" name="Google Shape;1069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0" name="Google Shape;1070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1" name="Google Shape;1071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2" name="Google Shape;1072;p26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73" name="Google Shape;1073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4" name="Google Shape;1074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5" name="Google Shape;1075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6" name="Google Shape;1076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7" name="Google Shape;1077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8" name="Google Shape;1078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9" name="Google Shape;1079;p26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0" name="Google Shape;1080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1" name="Google Shape;1081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2" name="Google Shape;1082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3" name="Google Shape;1083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4" name="Google Shape;1084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5" name="Google Shape;1085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6" name="Google Shape;1086;p26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7" name="Google Shape;1087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8" name="Google Shape;1088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9" name="Google Shape;1089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0" name="Google Shape;1090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1" name="Google Shape;1091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" name="Google Shape;1092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3" name="Google Shape;1093;p26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94" name="Google Shape;1094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5" name="Google Shape;1095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6" name="Google Shape;1096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7" name="Google Shape;1097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8" name="Google Shape;1098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9" name="Google Shape;1099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0" name="Google Shape;1100;p26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01" name="Google Shape;1101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" name="Google Shape;1102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3" name="Google Shape;1103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4" name="Google Shape;1104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5" name="Google Shape;1105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6" name="Google Shape;1106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07" name="Google Shape;1107;p26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108" name="Google Shape;1108;p26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109" name="Google Shape;1109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0" name="Google Shape;1110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1" name="Google Shape;1111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2" name="Google Shape;1112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3" name="Google Shape;1113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4" name="Google Shape;1114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5" name="Google Shape;1115;p26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16" name="Google Shape;1116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7" name="Google Shape;1117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8" name="Google Shape;1118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9" name="Google Shape;1119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0" name="Google Shape;1120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1" name="Google Shape;1121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2" name="Google Shape;1122;p26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23" name="Google Shape;1123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4" name="Google Shape;1124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5" name="Google Shape;1125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6" name="Google Shape;1126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7" name="Google Shape;1127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8" name="Google Shape;1128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9" name="Google Shape;1129;p26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0" name="Google Shape;1130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1" name="Google Shape;1131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2" name="Google Shape;1132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3" name="Google Shape;1133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4" name="Google Shape;1134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" name="Google Shape;1135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6" name="Google Shape;1136;p26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7" name="Google Shape;1137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8" name="Google Shape;1138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9" name="Google Shape;1139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2" name="Google Shape;1142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3" name="Google Shape;1143;p26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44" name="Google Shape;1144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5" name="Google Shape;1145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6" name="Google Shape;1146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7" name="Google Shape;1147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8" name="Google Shape;1148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9" name="Google Shape;1149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0" name="Google Shape;1150;p26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1" name="Google Shape;1151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2" name="Google Shape;1152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3" name="Google Shape;1153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4" name="Google Shape;1154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5" name="Google Shape;1155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6" name="Google Shape;1156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7" name="Google Shape;1157;p26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8" name="Google Shape;1158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9" name="Google Shape;1159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" name="Google Shape;1160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1" name="Google Shape;1161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164" name="Google Shape;1164;p26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65" name="Google Shape;1165;p26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6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>
            <a:spLocks noGrp="1"/>
          </p:cNvSpPr>
          <p:nvPr>
            <p:ph type="pic" idx="2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26"/>
          <p:cNvSpPr txBox="1">
            <a:spLocks noGrp="1"/>
          </p:cNvSpPr>
          <p:nvPr>
            <p:ph type="body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>
  <p:cSld name="Title and Vertical Text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7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172" name="Google Shape;1172;p27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173" name="Google Shape;1173;p27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174" name="Google Shape;1174;p27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175" name="Google Shape;1175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1" name="Google Shape;1181;p27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2" name="Google Shape;1182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8" name="Google Shape;1188;p27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9" name="Google Shape;1189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5" name="Google Shape;1195;p27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6" name="Google Shape;1196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7" name="Google Shape;1197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8" name="Google Shape;1198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9" name="Google Shape;1199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0" name="Google Shape;1200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1" name="Google Shape;1201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2" name="Google Shape;1202;p27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03" name="Google Shape;1203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4" name="Google Shape;1204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5" name="Google Shape;1205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6" name="Google Shape;1206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7" name="Google Shape;1207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8" name="Google Shape;1208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9" name="Google Shape;1209;p27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0" name="Google Shape;1210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1" name="Google Shape;1211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3" name="Google Shape;1213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4" name="Google Shape;1214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5" name="Google Shape;1215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6" name="Google Shape;1216;p27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7" name="Google Shape;1217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8" name="Google Shape;1218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9" name="Google Shape;1219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0" name="Google Shape;1220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1" name="Google Shape;1221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2" name="Google Shape;1222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3" name="Google Shape;1223;p27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24" name="Google Shape;1224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5" name="Google Shape;1225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6" name="Google Shape;1226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7" name="Google Shape;1227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8" name="Google Shape;1228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9" name="Google Shape;1229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30" name="Google Shape;1230;p27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231" name="Google Shape;1231;p27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232" name="Google Shape;1232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3" name="Google Shape;1233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4" name="Google Shape;1234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5" name="Google Shape;1235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6" name="Google Shape;1236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7" name="Google Shape;1237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8" name="Google Shape;1238;p27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39" name="Google Shape;1239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" name="Google Shape;1240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1" name="Google Shape;1241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2" name="Google Shape;1242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3" name="Google Shape;1243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4" name="Google Shape;1244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5" name="Google Shape;1245;p27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46" name="Google Shape;1246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9" name="Google Shape;1249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0" name="Google Shape;1250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1" name="Google Shape;1251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2" name="Google Shape;1252;p27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53" name="Google Shape;1253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4" name="Google Shape;1254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5" name="Google Shape;1255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6" name="Google Shape;1256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7" name="Google Shape;1257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8" name="Google Shape;1258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9" name="Google Shape;1259;p27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0" name="Google Shape;1260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1" name="Google Shape;1261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2" name="Google Shape;1262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3" name="Google Shape;1263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4" name="Google Shape;1264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5" name="Google Shape;1265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66" name="Google Shape;1266;p27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7" name="Google Shape;1267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8" name="Google Shape;1268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9" name="Google Shape;1269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0" name="Google Shape;1270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1" name="Google Shape;1271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2" name="Google Shape;1272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3" name="Google Shape;1273;p27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74" name="Google Shape;1274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5" name="Google Shape;1275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6" name="Google Shape;1276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7" name="Google Shape;1277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8" name="Google Shape;1278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9" name="Google Shape;1279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0" name="Google Shape;1280;p27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81" name="Google Shape;1281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2" name="Google Shape;1282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3" name="Google Shape;1283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287" name="Google Shape;1287;p2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8" name="Google Shape;1288;p27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7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27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1" name="Google Shape;1291;p2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>
  <p:cSld name="Vertical Title and Text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2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294" name="Google Shape;1294;p2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295" name="Google Shape;1295;p2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296" name="Google Shape;1296;p2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297" name="Google Shape;1297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9" name="Google Shape;1299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0" name="Google Shape;1300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1" name="Google Shape;1301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2" name="Google Shape;1302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3" name="Google Shape;1303;p2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04" name="Google Shape;1304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5" name="Google Shape;1305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6" name="Google Shape;1306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7" name="Google Shape;1307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8" name="Google Shape;1308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0" name="Google Shape;1310;p2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1" name="Google Shape;1311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2" name="Google Shape;1312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3" name="Google Shape;1313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4" name="Google Shape;1314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5" name="Google Shape;1315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6" name="Google Shape;1316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7" name="Google Shape;1317;p2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8" name="Google Shape;1318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9" name="Google Shape;1319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0" name="Google Shape;1320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1" name="Google Shape;1321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4" name="Google Shape;1324;p2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25" name="Google Shape;1325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9" name="Google Shape;1329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0" name="Google Shape;1330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1" name="Google Shape;1331;p2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2" name="Google Shape;1332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3" name="Google Shape;1333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4" name="Google Shape;1334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8" name="Google Shape;1338;p2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9" name="Google Shape;1339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0" name="Google Shape;1340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1" name="Google Shape;1341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2" name="Google Shape;1342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3" name="Google Shape;1343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4" name="Google Shape;1344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5" name="Google Shape;1345;p2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46" name="Google Shape;1346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7" name="Google Shape;1347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9" name="Google Shape;1349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0" name="Google Shape;1350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52" name="Google Shape;1352;p2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53" name="Google Shape;1353;p2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54" name="Google Shape;1354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6" name="Google Shape;1356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7" name="Google Shape;1357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8" name="Google Shape;1358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9" name="Google Shape;1359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0" name="Google Shape;1360;p2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1" name="Google Shape;1361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2" name="Google Shape;1362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3" name="Google Shape;1363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4" name="Google Shape;1364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5" name="Google Shape;1365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6" name="Google Shape;1366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7" name="Google Shape;1367;p2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8" name="Google Shape;1368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9" name="Google Shape;1369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0" name="Google Shape;1370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1" name="Google Shape;1371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2" name="Google Shape;1372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3" name="Google Shape;1373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74" name="Google Shape;1374;p2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75" name="Google Shape;1375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6" name="Google Shape;1376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7" name="Google Shape;1377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8" name="Google Shape;1378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9" name="Google Shape;1379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0" name="Google Shape;1380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1" name="Google Shape;1381;p2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2" name="Google Shape;1382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3" name="Google Shape;1383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4" name="Google Shape;1384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5" name="Google Shape;1385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6" name="Google Shape;1386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7" name="Google Shape;1387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8" name="Google Shape;1388;p2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9" name="Google Shape;1389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0" name="Google Shape;1390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1" name="Google Shape;1391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2" name="Google Shape;1392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3" name="Google Shape;1393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4" name="Google Shape;1394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95" name="Google Shape;1395;p2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96" name="Google Shape;1396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7" name="Google Shape;1397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8" name="Google Shape;1398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9" name="Google Shape;1399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0" name="Google Shape;1400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1" name="Google Shape;1401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2" name="Google Shape;1402;p2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03" name="Google Shape;1403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4" name="Google Shape;1404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5" name="Google Shape;1405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6" name="Google Shape;1406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7" name="Google Shape;1407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8" name="Google Shape;1408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409" name="Google Shape;1409;p2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0" name="Google Shape;1410;p2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8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28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2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3" name="Google Shape;1423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4" name="Google Shape;1424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5" name="Google Shape;1425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">
  <p:cSld name="One Content"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 txBox="1">
            <a:spLocks noGrp="1"/>
          </p:cNvSpPr>
          <p:nvPr>
            <p:ph type="body" idx="1"/>
          </p:nvPr>
        </p:nvSpPr>
        <p:spPr>
          <a:xfrm>
            <a:off x="899592" y="1113588"/>
            <a:ext cx="7884000" cy="3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428" name="Google Shape;1428;p31"/>
          <p:cNvSpPr txBox="1">
            <a:spLocks noGrp="1"/>
          </p:cNvSpPr>
          <p:nvPr>
            <p:ph type="ftr" idx="11"/>
          </p:nvPr>
        </p:nvSpPr>
        <p:spPr>
          <a:xfrm rot="-5400000">
            <a:off x="-1234001" y="2544750"/>
            <a:ext cx="3078959" cy="21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9" name="Google Shape;142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0" name="Google Shape;1430;p31"/>
          <p:cNvSpPr txBox="1">
            <a:spLocks noGrp="1"/>
          </p:cNvSpPr>
          <p:nvPr>
            <p:ph type="title"/>
          </p:nvPr>
        </p:nvSpPr>
        <p:spPr>
          <a:xfrm>
            <a:off x="899592" y="249492"/>
            <a:ext cx="788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3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3" name="Google Shape;1433;p3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34" name="Google Shape;1434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5" name="Google Shape;1435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6" name="Google Shape;1436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9" name="Google Shape;1439;p33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40" name="Google Shape;1440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5" name="Google Shape;1445;p3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6" name="Google Shape;1446;p34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7" name="Google Shape;1447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2" name="Google Shape;1452;p35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53" name="Google Shape;1453;p35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4" name="Google Shape;1454;p35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55" name="Google Shape;1455;p35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6" name="Google Shape;1456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57" name="Google Shape;1457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3" name="Google Shape;1463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6" name="Google Shape;1466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3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0" name="Google Shape;1470;p38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471" name="Google Shape;1471;p38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72" name="Google Shape;1472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74" name="Google Shape;1474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3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39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478" name="Google Shape;1478;p39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79" name="Google Shape;1479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1" name="Google Shape;1481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4" name="Google Shape;1484;p4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5" name="Google Shape;1485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6" name="Google Shape;1486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41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0" name="Google Shape;1490;p41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1" name="Google Shape;1491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2" name="Google Shape;1492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3" name="Google Shape;1493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| Negative">
  <p:cSld name="Title Picture | Negative"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42"/>
          <p:cNvSpPr>
            <a:spLocks noGrp="1"/>
          </p:cNvSpPr>
          <p:nvPr>
            <p:ph type="pic" idx="2"/>
          </p:nvPr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rgbClr val="DDE3E7"/>
          </a:solidFill>
          <a:ln>
            <a:noFill/>
          </a:ln>
        </p:spPr>
      </p:sp>
      <p:sp>
        <p:nvSpPr>
          <p:cNvPr id="1496" name="Google Shape;1496;p42"/>
          <p:cNvSpPr txBox="1">
            <a:spLocks noGrp="1"/>
          </p:cNvSpPr>
          <p:nvPr>
            <p:ph type="body" idx="1"/>
          </p:nvPr>
        </p:nvSpPr>
        <p:spPr>
          <a:xfrm>
            <a:off x="197514" y="3840391"/>
            <a:ext cx="175500" cy="94560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7" name="Google Shape;1497;p42"/>
          <p:cNvSpPr txBox="1">
            <a:spLocks noGrp="1"/>
          </p:cNvSpPr>
          <p:nvPr>
            <p:ph type="ctrTitle"/>
          </p:nvPr>
        </p:nvSpPr>
        <p:spPr>
          <a:xfrm>
            <a:off x="899592" y="250031"/>
            <a:ext cx="6156000" cy="2429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50"/>
              <a:buFont typeface="Calibri"/>
              <a:buNone/>
              <a:defRPr sz="495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8" name="Google Shape;1498;p42"/>
          <p:cNvSpPr txBox="1">
            <a:spLocks noGrp="1"/>
          </p:cNvSpPr>
          <p:nvPr>
            <p:ph type="subTitle" idx="3"/>
          </p:nvPr>
        </p:nvSpPr>
        <p:spPr>
          <a:xfrm>
            <a:off x="899592" y="2787235"/>
            <a:ext cx="6156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9" name="Google Shape;1499;p42"/>
          <p:cNvSpPr txBox="1">
            <a:spLocks noGrp="1"/>
          </p:cNvSpPr>
          <p:nvPr>
            <p:ph type="body" idx="4"/>
          </p:nvPr>
        </p:nvSpPr>
        <p:spPr>
          <a:xfrm>
            <a:off x="191700" y="270000"/>
            <a:ext cx="256500" cy="3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0" name="Google Shape;1500;p42"/>
          <p:cNvSpPr txBox="1">
            <a:spLocks noGrp="1"/>
          </p:cNvSpPr>
          <p:nvPr>
            <p:ph type="body" idx="5"/>
          </p:nvPr>
        </p:nvSpPr>
        <p:spPr>
          <a:xfrm>
            <a:off x="899592" y="4272939"/>
            <a:ext cx="6156684" cy="51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IETF Hackathon - &lt;Project name&gt;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6" name="Google Shape;1416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7" name="Google Shape;1417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8" name="Google Shape;1418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9" name="Google Shape;1419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network-analytics/ietf-network-analytics-document-status/tree/main/121/Hackathon" TargetMode="External"/><Relationship Id="rId5" Type="http://schemas.openxmlformats.org/officeDocument/2006/relationships/hyperlink" Target="https://github.com/NetGauze/NetGauze" TargetMode="External"/><Relationship Id="rId4" Type="http://schemas.openxmlformats.org/officeDocument/2006/relationships/hyperlink" Target="https://github.com/pmacct/pmacc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dhub723/https-notif-c-collector-fork/tree/developmen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3.png"/><Relationship Id="rId4" Type="http://schemas.openxmlformats.org/officeDocument/2006/relationships/hyperlink" Target="https://github.com/MeherRushi/https-notif-server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work-analytics/ietf-network-analytics-document-status/tree/main/121/Hackath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hyperlink" Target="https://github.com/network-analytics/ietf-network-analytics-document-status/tree/main/120/Hackatho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tracker.ietf.org/doc/html/draft-ietf-netconf-yang-notifications-versioning" TargetMode="External"/><Relationship Id="rId3" Type="http://schemas.openxmlformats.org/officeDocument/2006/relationships/hyperlink" Target="https://datatracker.ietf.org/doc/html/rfc8639" TargetMode="External"/><Relationship Id="rId7" Type="http://schemas.openxmlformats.org/officeDocument/2006/relationships/hyperlink" Target="https://datatracker.ietf.org/doc/html/draft-tgraf-netconf-notif-sequenc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datatracker.ietf.org/doc/html/draft-ietf-netconf-distributed-notif" TargetMode="External"/><Relationship Id="rId11" Type="http://schemas.openxmlformats.org/officeDocument/2006/relationships/hyperlink" Target="https://datatracker.ietf.org/doc/html/draft-ietf-netconf-yang-library-augmentation" TargetMode="External"/><Relationship Id="rId5" Type="http://schemas.openxmlformats.org/officeDocument/2006/relationships/hyperlink" Target="https://datatracker.ietf.org/doc/html/draft-ietf-netconf-udp-notif" TargetMode="External"/><Relationship Id="rId10" Type="http://schemas.openxmlformats.org/officeDocument/2006/relationships/hyperlink" Target="https://datatracker.ietf.org/doc/html/rfc8525" TargetMode="External"/><Relationship Id="rId4" Type="http://schemas.openxmlformats.org/officeDocument/2006/relationships/hyperlink" Target="https://datatracker.ietf.org/doc/html/rfc8641" TargetMode="External"/><Relationship Id="rId9" Type="http://schemas.openxmlformats.org/officeDocument/2006/relationships/hyperlink" Target="https://datatracker.ietf.org/doc/html/draft-tgraf-netconf-yang-push-observation-tim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43"/>
          <p:cNvSpPr txBox="1">
            <a:spLocks noGrp="1"/>
          </p:cNvSpPr>
          <p:nvPr>
            <p:ph type="ctrTitle" idx="4294967295"/>
          </p:nvPr>
        </p:nvSpPr>
        <p:spPr>
          <a:xfrm>
            <a:off x="448459" y="465835"/>
            <a:ext cx="4501643" cy="1804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Calibri"/>
              <a:buNone/>
            </a:pPr>
            <a:r>
              <a:rPr lang="en" sz="2800" b="1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Validate </a:t>
            </a:r>
            <a:br>
              <a:rPr lang="en" sz="2800" b="1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800" b="1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Configured Subscription YANG-Push Publisher Implementations</a:t>
            </a:r>
            <a:br>
              <a:rPr lang="en"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NETCONF &amp; NMOP WG</a:t>
            </a:r>
            <a:endParaRPr/>
          </a:p>
        </p:txBody>
      </p:sp>
      <p:sp>
        <p:nvSpPr>
          <p:cNvPr id="1507" name="Google Shape;1507;p43"/>
          <p:cNvSpPr txBox="1">
            <a:spLocks noGrp="1"/>
          </p:cNvSpPr>
          <p:nvPr>
            <p:ph type="subTitle" idx="4294967295"/>
          </p:nvPr>
        </p:nvSpPr>
        <p:spPr>
          <a:xfrm>
            <a:off x="4980622" y="3110958"/>
            <a:ext cx="3741363" cy="1663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IETF 121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November 2-3rd, 2024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Hackathon</a:t>
            </a:r>
            <a:endParaRPr/>
          </a:p>
        </p:txBody>
      </p:sp>
      <p:pic>
        <p:nvPicPr>
          <p:cNvPr id="1509" name="Google Shape;1509;p43" descr="A person on a scooter next to a body of wa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8429" y="595126"/>
            <a:ext cx="2964936" cy="197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3841E8-C669-36DC-3A63-90EB65947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35" y="2491914"/>
            <a:ext cx="3536184" cy="21081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6WIND VSR – Subscription Notifications</a:t>
            </a:r>
            <a:endParaRPr sz="3800"/>
          </a:p>
        </p:txBody>
      </p:sp>
      <p:sp>
        <p:nvSpPr>
          <p:cNvPr id="1591" name="Google Shape;1591;p52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592" name="Google Shape;1592;p52"/>
          <p:cNvSpPr txBox="1"/>
          <p:nvPr/>
        </p:nvSpPr>
        <p:spPr>
          <a:xfrm>
            <a:off x="608715" y="1165724"/>
            <a:ext cx="3695444" cy="340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Subscription-Started Notification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"ietf-notifications:notification":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"2024-11-02T16:20:16.989632098+00:00",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"daisy-ietf-ipf-zbl1843-r-daisy-58",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11008,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subscription-started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12345678,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"ietf-yang-push:datastore": "ietf-datastores:operational",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"ietf-yang-push:datastore-xpath-filter": "/state/vrf/l3vrf/interface/loopback/enabled",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"transport": "ietf-udp-notif-transport:udp-notif",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"encoding": "encode-json",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"purpose": "send notifications",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"ietf-distributed-notif:message-publisher-ids": [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],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"ietf-yang-push:on-change":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"sync-on-start": true</a:t>
            </a:r>
            <a:endParaRPr sz="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"ietf-yang-push-revision:module-version": [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"module-name": "vrouter-loopback",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"revision": "2024-04-22"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1593" name="Google Shape;1593;p52"/>
          <p:cNvSpPr txBox="1"/>
          <p:nvPr/>
        </p:nvSpPr>
        <p:spPr>
          <a:xfrm>
            <a:off x="4475993" y="1208943"/>
            <a:ext cx="383709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Subscription-Terminated Notification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"ietf-notifications:notification":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"2024-11-02T16:25:19.639303753+00:00",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"daisy-ietf-ipf-zbl1843-r-daisy-58",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11014,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subscription-terminated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12345678,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"reason": "no-such-subscription"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}}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6WIND VSR – Push Notifications</a:t>
            </a:r>
            <a:endParaRPr sz="3800"/>
          </a:p>
        </p:txBody>
      </p:sp>
      <p:sp>
        <p:nvSpPr>
          <p:cNvPr id="1599" name="Google Shape;1599;p53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600" name="Google Shape;1600;p53"/>
          <p:cNvSpPr txBox="1"/>
          <p:nvPr/>
        </p:nvSpPr>
        <p:spPr>
          <a:xfrm>
            <a:off x="287867" y="1138970"/>
            <a:ext cx="3776133" cy="351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Push-Update Notification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"ietf-notifications:notification":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"2024-11-02T16:25:20.795276882+00:00",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"daisy-ietf-ipf-zbl1843-r-daisy-58",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11016,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push-update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9,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"datastore-contents":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"vrouter:state":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"vrf": [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"name": "main",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"vrouter-interface:interface":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"physical": [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"name": "ens192",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"counters":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"in-octets": "68993004950",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"in-unicast-pkts": "389889038",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"in-discards": "69240",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"in-errors": "0",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"out-octets": "65180577234",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"out-unicast-pkts": "330829342",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"out-discards": "0",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"out-errors": "0"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}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}</a:t>
            </a:r>
            <a:endParaRPr/>
          </a:p>
        </p:txBody>
      </p:sp>
      <p:sp>
        <p:nvSpPr>
          <p:cNvPr id="1601" name="Google Shape;1601;p53"/>
          <p:cNvSpPr txBox="1"/>
          <p:nvPr/>
        </p:nvSpPr>
        <p:spPr>
          <a:xfrm>
            <a:off x="4064000" y="1112927"/>
            <a:ext cx="4876800" cy="2939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Push-Change-Update Notification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"ietf-notifications:notification":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"2024-11-02T16:21:17.889933885+00:00",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"daisy-ietf-ipf-zbl1843-r-daisy-58",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11010,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push-change-update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8,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"datastore-changes":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"yang-patch":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"patch-id": "patch-1",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"edit": [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"edit-id": "edit-1",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"operation": "replace",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"target": "/vrouter:state/vrf[name='main']/l3vrf[name='A9']/vrouter-interface:interface/vrouter-loopback:loopback[name='Loopback-A9']/enabled",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"value":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"vrouter-loopback:enabled": "false"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}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]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4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607" name="Google Shape;160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333" y="1059636"/>
            <a:ext cx="4206679" cy="3979170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Udp-notif - Segmentation</a:t>
            </a:r>
            <a:endParaRPr sz="3800"/>
          </a:p>
        </p:txBody>
      </p:sp>
      <p:sp>
        <p:nvSpPr>
          <p:cNvPr id="1609" name="Google Shape;1609;p54"/>
          <p:cNvSpPr/>
          <p:nvPr/>
        </p:nvSpPr>
        <p:spPr>
          <a:xfrm>
            <a:off x="121920" y="3226613"/>
            <a:ext cx="1666240" cy="857251"/>
          </a:xfrm>
          <a:prstGeom prst="ellipse">
            <a:avLst/>
          </a:prstGeom>
          <a:solidFill>
            <a:srgbClr val="FF0000">
              <a:alpha val="9803"/>
            </a:srgbClr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Google Shape;1610;p54"/>
          <p:cNvSpPr txBox="1">
            <a:spLocks noGrp="1"/>
          </p:cNvSpPr>
          <p:nvPr>
            <p:ph type="body" idx="1"/>
          </p:nvPr>
        </p:nvSpPr>
        <p:spPr>
          <a:xfrm>
            <a:off x="4684771" y="1167729"/>
            <a:ext cx="4206680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>
                <a:latin typeface="Calibri"/>
                <a:ea typeface="Calibri"/>
                <a:cs typeface="Calibri"/>
                <a:sym typeface="Calibri"/>
              </a:rPr>
              <a:t>YANG-Push Publisher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Huawei VRP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6WIND VSR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Cisco IOS XR</a:t>
            </a:r>
            <a:endParaRPr/>
          </a:p>
          <a:p>
            <a:pPr marL="16329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>
                <a:latin typeface="Calibri"/>
                <a:ea typeface="Calibri"/>
                <a:cs typeface="Calibri"/>
                <a:sym typeface="Calibri"/>
              </a:rPr>
              <a:t>YANG-Push Receiver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Pmacct</a:t>
            </a:r>
            <a:br>
              <a:rPr lang="en" sz="120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https://github.com/pmacct/pmacct</a:t>
            </a:r>
            <a:br>
              <a:rPr lang="en" sz="1200">
                <a:latin typeface="Calibri"/>
                <a:ea typeface="Calibri"/>
                <a:cs typeface="Calibri"/>
                <a:sym typeface="Calibri"/>
              </a:rPr>
            </a:b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Netgauze</a:t>
            </a:r>
            <a:br>
              <a:rPr lang="en" sz="120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https://github.com/NetGauze/NetGauze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16329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>
                <a:latin typeface="Calibri"/>
                <a:ea typeface="Calibri"/>
                <a:cs typeface="Calibri"/>
                <a:sym typeface="Calibri"/>
              </a:rPr>
              <a:t>Tools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Wireshark dissector</a:t>
            </a:r>
            <a:br>
              <a:rPr lang="en" sz="120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https://github.com/network-analytics/ietf-network-analytics-document-status/tree/main/121/Hackathon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55"/>
          <p:cNvSpPr txBox="1">
            <a:spLocks noGrp="1"/>
          </p:cNvSpPr>
          <p:nvPr>
            <p:ph type="sldNum" idx="12"/>
          </p:nvPr>
        </p:nvSpPr>
        <p:spPr>
          <a:xfrm>
            <a:off x="8602133" y="4771228"/>
            <a:ext cx="3994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5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/>
              <a:t>YANG-Push Implementation Status</a:t>
            </a:r>
            <a:br>
              <a:rPr lang="en" sz="3000"/>
            </a:br>
            <a:r>
              <a:rPr lang="en" sz="2100">
                <a:solidFill>
                  <a:srgbClr val="AEABAB"/>
                </a:solidFill>
              </a:rPr>
              <a:t>IETF 121 – MVP 1</a:t>
            </a:r>
            <a:endParaRPr sz="2025">
              <a:solidFill>
                <a:srgbClr val="AEABAB"/>
              </a:solidFill>
            </a:endParaRPr>
          </a:p>
        </p:txBody>
      </p:sp>
      <p:graphicFrame>
        <p:nvGraphicFramePr>
          <p:cNvPr id="1617" name="Google Shape;1617;p55"/>
          <p:cNvGraphicFramePr/>
          <p:nvPr/>
        </p:nvGraphicFramePr>
        <p:xfrm>
          <a:off x="706796" y="1351992"/>
          <a:ext cx="6642300" cy="3262475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81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3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VRP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8639 YANG-Push Subscription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8641 YANG-Push Notification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draft-ietf-netconf-udp-notif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draft-ietf-netconf-yang-notifications-versioning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draft-tgraf-netconf-notif-sequencing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draft-tgraf-netconf-yang-push-observation-time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7895 YANG Library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8525 YANG Library (NMDA)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draft-ietf-netconf-yang-library-augmentation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sz="1400" b="0" i="0" u="none" strike="noStrike" cap="non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9196 System and Notification Capabilities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draft-netana-netconf-notif-envelope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618" name="Google Shape;1618;p55"/>
          <p:cNvSpPr txBox="1"/>
          <p:nvPr/>
        </p:nvSpPr>
        <p:spPr>
          <a:xfrm>
            <a:off x="706796" y="4698486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121. </a:t>
            </a: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"P" to partially implemented.</a:t>
            </a:r>
            <a:endParaRPr/>
          </a:p>
        </p:txBody>
      </p:sp>
      <p:pic>
        <p:nvPicPr>
          <p:cNvPr id="1619" name="Google Shape;1619;p55" descr="A green four leaf clov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4590" y="1399963"/>
            <a:ext cx="1097280" cy="109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56"/>
          <p:cNvSpPr txBox="1">
            <a:spLocks noGrp="1"/>
          </p:cNvSpPr>
          <p:nvPr>
            <p:ph type="sldNum" idx="12"/>
          </p:nvPr>
        </p:nvSpPr>
        <p:spPr>
          <a:xfrm>
            <a:off x="8602133" y="4771228"/>
            <a:ext cx="3994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/>
              <a:t>YANG-Push Implementation Status</a:t>
            </a:r>
            <a:br>
              <a:rPr lang="en" sz="3000"/>
            </a:br>
            <a:r>
              <a:rPr lang="en" sz="2100">
                <a:solidFill>
                  <a:srgbClr val="AEABAB"/>
                </a:solidFill>
              </a:rPr>
              <a:t>IETF 121 – MVP 2</a:t>
            </a:r>
            <a:endParaRPr sz="2025">
              <a:solidFill>
                <a:srgbClr val="AEABAB"/>
              </a:solidFill>
            </a:endParaRPr>
          </a:p>
        </p:txBody>
      </p:sp>
      <p:graphicFrame>
        <p:nvGraphicFramePr>
          <p:cNvPr id="1626" name="Google Shape;1626;p56"/>
          <p:cNvGraphicFramePr/>
          <p:nvPr/>
        </p:nvGraphicFramePr>
        <p:xfrm>
          <a:off x="706796" y="1351992"/>
          <a:ext cx="6642300" cy="1242675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81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3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VRP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draft-ietf-netconf-distributed-notif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9254 CBOR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6347/RFC 9147 DTLS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27" name="Google Shape;1627;p56"/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121</a:t>
            </a: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"P" to partially implemented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8" name="Google Shape;1628;p56" descr="A green four leaf clov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4590" y="1399963"/>
            <a:ext cx="1097280" cy="109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7"/>
          <p:cNvSpPr txBox="1">
            <a:spLocks noGrp="1"/>
          </p:cNvSpPr>
          <p:nvPr>
            <p:ph type="sldNum" idx="12"/>
          </p:nvPr>
        </p:nvSpPr>
        <p:spPr>
          <a:xfrm>
            <a:off x="8575040" y="4771228"/>
            <a:ext cx="42656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5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/>
              <a:t>YANG-Push Implementation Status</a:t>
            </a:r>
            <a:br>
              <a:rPr lang="en" sz="3000"/>
            </a:br>
            <a:r>
              <a:rPr lang="en" sz="2100">
                <a:solidFill>
                  <a:srgbClr val="AEABAB"/>
                </a:solidFill>
              </a:rPr>
              <a:t>IETF 121 – MVP 3</a:t>
            </a:r>
            <a:endParaRPr sz="2025">
              <a:solidFill>
                <a:srgbClr val="AEABAB"/>
              </a:solidFill>
            </a:endParaRPr>
          </a:p>
        </p:txBody>
      </p:sp>
      <p:graphicFrame>
        <p:nvGraphicFramePr>
          <p:cNvPr id="1635" name="Google Shape;1635;p57"/>
          <p:cNvGraphicFramePr/>
          <p:nvPr/>
        </p:nvGraphicFramePr>
        <p:xfrm>
          <a:off x="706796" y="1351992"/>
          <a:ext cx="6642300" cy="990200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81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3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VRP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8641 on-change subscriptions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draft-netana-netconf-yp-transport-capabilities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36" name="Google Shape;1636;p57"/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121</a:t>
            </a: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"P" to partially implemented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7" name="Google Shape;1637;p57" descr="A green four leaf clov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4590" y="1399963"/>
            <a:ext cx="1097280" cy="109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58"/>
          <p:cNvSpPr txBox="1">
            <a:spLocks noGrp="1"/>
          </p:cNvSpPr>
          <p:nvPr>
            <p:ph type="body" idx="1"/>
          </p:nvPr>
        </p:nvSpPr>
        <p:spPr>
          <a:xfrm>
            <a:off x="316550" y="1220950"/>
            <a:ext cx="4774200" cy="35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33350" algn="l" rtl="0">
              <a:spcBef>
                <a:spcPts val="30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A protocol for </a:t>
            </a:r>
            <a:r>
              <a:rPr lang="en" sz="1200" b="1"/>
              <a:t>sending asynchronous event notifications</a:t>
            </a:r>
            <a:r>
              <a:rPr lang="en" sz="1200"/>
              <a:t> similar to notifications defined in </a:t>
            </a:r>
            <a:r>
              <a:rPr lang="en" sz="1200" b="1"/>
              <a:t>NETCONF Event Notifications</a:t>
            </a:r>
            <a:r>
              <a:rPr lang="en" sz="1200"/>
              <a:t> [RFC5277], but over </a:t>
            </a:r>
            <a:r>
              <a:rPr lang="en" sz="1200" b="1"/>
              <a:t>HTTPS</a:t>
            </a:r>
            <a:r>
              <a:rPr lang="en" sz="1200"/>
              <a:t>.</a:t>
            </a:r>
            <a:endParaRPr sz="1200"/>
          </a:p>
          <a:p>
            <a:pPr marL="171450" lvl="0" indent="-133350" algn="l" rtl="0">
              <a:spcBef>
                <a:spcPts val="30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Interactions will occur between a publisher which must be a "server" (e.g., a NETCONF or RESTCONF server) and a </a:t>
            </a:r>
            <a:r>
              <a:rPr lang="en" sz="1200" b="1"/>
              <a:t>receiver</a:t>
            </a:r>
            <a:r>
              <a:rPr lang="en" sz="1200"/>
              <a:t> (which </a:t>
            </a:r>
            <a:r>
              <a:rPr lang="en" sz="1200" b="1"/>
              <a:t>need </a:t>
            </a:r>
            <a:br>
              <a:rPr lang="en" sz="1200" b="1"/>
            </a:br>
            <a:r>
              <a:rPr lang="en" sz="1200" b="1"/>
              <a:t>not</a:t>
            </a:r>
            <a:r>
              <a:rPr lang="en" sz="1200"/>
              <a:t> be a NETCONF or RESTCONF server).</a:t>
            </a:r>
            <a:endParaRPr sz="1200"/>
          </a:p>
          <a:p>
            <a:pPr marL="171450" lvl="0" indent="-133350" algn="l" rtl="0">
              <a:spcBef>
                <a:spcPts val="300"/>
              </a:spcBef>
              <a:spcAft>
                <a:spcPts val="0"/>
              </a:spcAft>
              <a:buSzPts val="1200"/>
              <a:buChar char="•"/>
            </a:pPr>
            <a:r>
              <a:rPr lang="en" sz="1200">
                <a:solidFill>
                  <a:srgbClr val="674EA7"/>
                </a:solidFill>
              </a:rPr>
              <a:t>Extended Implementation in C [*] 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github link</a:t>
            </a:r>
            <a:endParaRPr sz="1200" b="1"/>
          </a:p>
          <a:p>
            <a:pPr marL="171450" lvl="0" indent="-133350" algn="l" rtl="0">
              <a:spcBef>
                <a:spcPts val="300"/>
              </a:spcBef>
              <a:spcAft>
                <a:spcPts val="0"/>
              </a:spcAft>
              <a:buSzPts val="1200"/>
              <a:buChar char="•"/>
            </a:pPr>
            <a:r>
              <a:rPr lang="en" sz="1200">
                <a:solidFill>
                  <a:srgbClr val="92D050"/>
                </a:solidFill>
              </a:rPr>
              <a:t>Python Implementation 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github link</a:t>
            </a:r>
            <a:endParaRPr sz="1200"/>
          </a:p>
          <a:p>
            <a:pPr marL="514350" lvl="1" indent="-133350" algn="l" rtl="0">
              <a:spcBef>
                <a:spcPts val="300"/>
              </a:spcBef>
              <a:spcAft>
                <a:spcPts val="0"/>
              </a:spcAft>
              <a:buSzPts val="1200"/>
              <a:buChar char="•"/>
            </a:pPr>
            <a:r>
              <a:rPr lang="en" sz="1200">
                <a:solidFill>
                  <a:srgbClr val="232323"/>
                </a:solidFill>
              </a:rPr>
              <a:t>Flask : </a:t>
            </a:r>
            <a:r>
              <a:rPr lang="en" sz="1200" b="1">
                <a:solidFill>
                  <a:srgbClr val="232323"/>
                </a:solidFill>
              </a:rPr>
              <a:t>synchronous</a:t>
            </a:r>
            <a:r>
              <a:rPr lang="en" sz="1200">
                <a:solidFill>
                  <a:srgbClr val="232323"/>
                </a:solidFill>
              </a:rPr>
              <a:t> event handler (WSGI) </a:t>
            </a:r>
            <a:endParaRPr sz="1200">
              <a:solidFill>
                <a:srgbClr val="232323"/>
              </a:solidFill>
            </a:endParaRPr>
          </a:p>
          <a:p>
            <a:pPr marL="514350" lvl="1" indent="-133350" algn="l" rtl="0">
              <a:spcBef>
                <a:spcPts val="300"/>
              </a:spcBef>
              <a:spcAft>
                <a:spcPts val="0"/>
              </a:spcAft>
              <a:buClr>
                <a:srgbClr val="232323"/>
              </a:buClr>
              <a:buSzPts val="1200"/>
              <a:buChar char="•"/>
            </a:pPr>
            <a:r>
              <a:rPr lang="en" sz="1200">
                <a:solidFill>
                  <a:srgbClr val="232323"/>
                </a:solidFill>
              </a:rPr>
              <a:t>Fast API : </a:t>
            </a:r>
            <a:r>
              <a:rPr lang="en" sz="1200" b="1">
                <a:solidFill>
                  <a:srgbClr val="232323"/>
                </a:solidFill>
              </a:rPr>
              <a:t>asynchronous</a:t>
            </a:r>
            <a:r>
              <a:rPr lang="en" sz="1200">
                <a:solidFill>
                  <a:srgbClr val="232323"/>
                </a:solidFill>
              </a:rPr>
              <a:t> event handler (ASGI) </a:t>
            </a:r>
            <a:endParaRPr sz="1200">
              <a:solidFill>
                <a:srgbClr val="232323"/>
              </a:solidFill>
            </a:endParaRPr>
          </a:p>
          <a:p>
            <a:pPr marL="171450" lvl="0" indent="-133350" algn="l" rtl="0">
              <a:spcBef>
                <a:spcPts val="30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Can be made multithreaded using Gunicorn</a:t>
            </a:r>
            <a:endParaRPr sz="1200"/>
          </a:p>
          <a:p>
            <a:pPr marL="171450" lvl="0" indent="-133350" algn="l" rtl="0">
              <a:spcBef>
                <a:spcPts val="30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Added </a:t>
            </a:r>
            <a:r>
              <a:rPr lang="en" sz="1200" b="1"/>
              <a:t>validation</a:t>
            </a:r>
            <a:r>
              <a:rPr lang="en" sz="1200"/>
              <a:t> for capability data at collector and relay notification from publisher either by integrating with </a:t>
            </a:r>
            <a:r>
              <a:rPr lang="en" sz="1200" b="1"/>
              <a:t>sysrepo</a:t>
            </a:r>
            <a:r>
              <a:rPr lang="en" sz="1200"/>
              <a:t> as a object datastore or using </a:t>
            </a:r>
            <a:r>
              <a:rPr lang="en" sz="1200" b="1"/>
              <a:t>libyang</a:t>
            </a:r>
            <a:r>
              <a:rPr lang="en" sz="1200"/>
              <a:t> for validation </a:t>
            </a:r>
            <a:endParaRPr sz="1200"/>
          </a:p>
          <a:p>
            <a:pPr marL="171450" lvl="0" indent="-133350" algn="l" rtl="0">
              <a:spcBef>
                <a:spcPts val="30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Added dynamic</a:t>
            </a:r>
            <a:r>
              <a:rPr lang="en" sz="1200" b="1"/>
              <a:t> response</a:t>
            </a:r>
            <a:r>
              <a:rPr lang="en" sz="1200"/>
              <a:t> </a:t>
            </a:r>
            <a:r>
              <a:rPr lang="en" sz="1200" b="1"/>
              <a:t>handling</a:t>
            </a:r>
            <a:r>
              <a:rPr lang="en" sz="1200"/>
              <a:t> based on request covering </a:t>
            </a:r>
            <a:r>
              <a:rPr lang="en" sz="1200" b="1"/>
              <a:t>edge cases</a:t>
            </a:r>
            <a:endParaRPr sz="1200" b="1"/>
          </a:p>
          <a:p>
            <a:pPr marL="171450" lvl="0" indent="-133350" algn="l" rtl="0">
              <a:spcBef>
                <a:spcPts val="30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Team : Siddharth Bhat, Vartika T R, Hayyan A, Bharadwaja Meherrushi Ch, Prof Mohit P T ;Draft authors : Mahesh Jethanandani, Kent Watsen</a:t>
            </a:r>
            <a:endParaRPr sz="1200"/>
          </a:p>
          <a:p>
            <a:pPr marL="0" lvl="0" indent="457200" algn="l" rtl="0">
              <a:spcBef>
                <a:spcPts val="300"/>
              </a:spcBef>
              <a:spcAft>
                <a:spcPts val="0"/>
              </a:spcAft>
              <a:buNone/>
            </a:pPr>
            <a:endParaRPr sz="1200"/>
          </a:p>
          <a:p>
            <a:pPr marL="17145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43" name="Google Shape;1643;p58"/>
          <p:cNvSpPr txBox="1">
            <a:spLocks noGrp="1"/>
          </p:cNvSpPr>
          <p:nvPr>
            <p:ph type="sldNum" idx="12"/>
          </p:nvPr>
        </p:nvSpPr>
        <p:spPr>
          <a:xfrm>
            <a:off x="8527378" y="4771225"/>
            <a:ext cx="47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4" name="Google Shape;1644;p58"/>
          <p:cNvSpPr txBox="1">
            <a:spLocks noGrp="1"/>
          </p:cNvSpPr>
          <p:nvPr>
            <p:ph type="title"/>
          </p:nvPr>
        </p:nvSpPr>
        <p:spPr>
          <a:xfrm>
            <a:off x="282725" y="1911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 sz="2100" b="1"/>
              <a:t>Implementation of An HTTPS-based </a:t>
            </a:r>
            <a:br>
              <a:rPr lang="en" sz="2100" b="1"/>
            </a:br>
            <a:r>
              <a:rPr lang="en" sz="2100" b="1"/>
              <a:t>Transport for YANG Notifications</a:t>
            </a:r>
            <a:br>
              <a:rPr lang="en" sz="2700"/>
            </a:br>
            <a:r>
              <a:rPr lang="en" sz="2025">
                <a:solidFill>
                  <a:srgbClr val="AEABAB"/>
                </a:solidFill>
              </a:rPr>
              <a:t>draft-ietf-netconf-https-notif-15</a:t>
            </a:r>
            <a:endParaRPr/>
          </a:p>
        </p:txBody>
      </p:sp>
      <p:sp>
        <p:nvSpPr>
          <p:cNvPr id="1645" name="Google Shape;1645;p58"/>
          <p:cNvSpPr txBox="1"/>
          <p:nvPr/>
        </p:nvSpPr>
        <p:spPr>
          <a:xfrm>
            <a:off x="79725" y="4712700"/>
            <a:ext cx="54321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000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rPr>
              <a:t>* Purple marked describes e</a:t>
            </a:r>
            <a:r>
              <a:rPr lang="en" sz="1100">
                <a:solidFill>
                  <a:srgbClr val="674EA7"/>
                </a:solidFill>
                <a:latin typeface="Calibri"/>
                <a:ea typeface="Calibri"/>
                <a:cs typeface="Calibri"/>
                <a:sym typeface="Calibri"/>
              </a:rPr>
              <a:t>xtended implementation </a:t>
            </a: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originally implemented by </a:t>
            </a:r>
            <a:r>
              <a:rPr lang="en" sz="1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 Huang Feng.</a:t>
            </a:r>
            <a:endParaRPr sz="1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0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* green marked describes </a:t>
            </a:r>
            <a:r>
              <a:rPr lang="en" sz="11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implementation from scratch </a:t>
            </a:r>
            <a:endParaRPr sz="10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6" name="Google Shape;164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75" y="586525"/>
            <a:ext cx="3745325" cy="403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"/>
              <a:t>Thanks to…</a:t>
            </a:r>
            <a:endParaRPr/>
          </a:p>
        </p:txBody>
      </p:sp>
      <p:sp>
        <p:nvSpPr>
          <p:cNvPr id="1652" name="Google Shape;1652;p59"/>
          <p:cNvSpPr txBox="1">
            <a:spLocks noGrp="1"/>
          </p:cNvSpPr>
          <p:nvPr>
            <p:ph type="body" idx="1"/>
          </p:nvPr>
        </p:nvSpPr>
        <p:spPr>
          <a:xfrm>
            <a:off x="539575" y="1146330"/>
            <a:ext cx="3340275" cy="38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Rob Wilton – Cisco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Nick Corran - Cisco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Emma Rankin – Cisco (remote)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Mathew Green – Cisco (remote)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Samuel Gauthier – 6WIND (remote)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Jérémie Leska – 6WIND (remote)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Liu Bin – Huawei (remote)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Benoit Claise – Huawei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Zhuoyao Lin - Huawei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Ebben Aries – Juniper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James Cummings - Nokia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Paolo Lucente – Pmacct</a:t>
            </a:r>
            <a:endParaRPr sz="130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Holger Keller – DT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Daniel Voyer – Bell Canada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Alex Huang-Feng – INSA Lyon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Yannick Buchs – Swisscom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Thomas Graf – Swisscom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Ahmed Elhassany – Swisscom (remote)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Uwe Storbeck – Swisscom (remote)</a:t>
            </a:r>
            <a:endParaRPr/>
          </a:p>
        </p:txBody>
      </p:sp>
      <p:sp>
        <p:nvSpPr>
          <p:cNvPr id="1653" name="Google Shape;1653;p59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654" name="Google Shape;1654;p59"/>
          <p:cNvSpPr txBox="1"/>
          <p:nvPr/>
        </p:nvSpPr>
        <p:spPr>
          <a:xfrm>
            <a:off x="3555899" y="1399272"/>
            <a:ext cx="2655607" cy="196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marR="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5" name="Google Shape;165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5972" y="1198879"/>
            <a:ext cx="5343878" cy="320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Hackathon – Plan and Software</a:t>
            </a:r>
            <a:endParaRPr sz="3800"/>
          </a:p>
        </p:txBody>
      </p:sp>
      <p:sp>
        <p:nvSpPr>
          <p:cNvPr id="1515" name="Google Shape;1515;p44"/>
          <p:cNvSpPr txBox="1">
            <a:spLocks noGrp="1"/>
          </p:cNvSpPr>
          <p:nvPr>
            <p:ph type="body" idx="1"/>
          </p:nvPr>
        </p:nvSpPr>
        <p:spPr>
          <a:xfrm>
            <a:off x="546099" y="1167729"/>
            <a:ext cx="8345352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Validate work in progress vendor YANG-Push publisher implementations.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Configure RFC 8641 compliant YANG-Push configured subscription.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Verify output in packet capture before YANG-Push receiver and after transformation.</a:t>
            </a:r>
            <a:endParaRPr/>
          </a:p>
          <a:p>
            <a:pPr marL="16329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>
                <a:latin typeface="Calibri"/>
                <a:ea typeface="Calibri"/>
                <a:cs typeface="Calibri"/>
                <a:sym typeface="Calibri"/>
              </a:rPr>
              <a:t>Development Plan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MVP 1 – Basic Requirements (9)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MVP 2 – Scale and Secure (3)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MVP 3 – Optimizations (2)</a:t>
            </a:r>
            <a:endParaRPr/>
          </a:p>
          <a:p>
            <a:pPr marL="16329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YANG-Push Publisher - Cisco IOS XR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YANG-Push Publisher - 6WIND VSR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YANG-Push Publisher - Huawei VRP 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YANG-Push Receiver – Pmacct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YANG-Push Receiver – Netgauze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udp-notif dissector - Wireshark</a:t>
            </a:r>
            <a:endParaRPr/>
          </a:p>
        </p:txBody>
      </p:sp>
      <p:sp>
        <p:nvSpPr>
          <p:cNvPr id="1516" name="Google Shape;1516;p44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Hackathon – Repository</a:t>
            </a:r>
            <a:endParaRPr sz="3800"/>
          </a:p>
        </p:txBody>
      </p:sp>
      <p:sp>
        <p:nvSpPr>
          <p:cNvPr id="1522" name="Google Shape;1522;p45"/>
          <p:cNvSpPr txBox="1">
            <a:spLocks noGrp="1"/>
          </p:cNvSpPr>
          <p:nvPr>
            <p:ph type="body" idx="1"/>
          </p:nvPr>
        </p:nvSpPr>
        <p:spPr>
          <a:xfrm>
            <a:off x="552873" y="1350609"/>
            <a:ext cx="2549314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>
                <a:latin typeface="Calibri"/>
                <a:ea typeface="Calibri"/>
                <a:cs typeface="Calibri"/>
                <a:sym typeface="Calibri"/>
              </a:rPr>
              <a:t>Test Repository</a:t>
            </a:r>
            <a:endParaRPr/>
          </a:p>
          <a:p>
            <a:pPr marL="302079" lvl="0" indent="-2857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https://github.com/network-analytics/ietf-network-analytics-document-status/tree/main/121/Hackathon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302079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Contains</a:t>
            </a:r>
            <a:endParaRPr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Packet capture on the wire</a:t>
            </a:r>
            <a:endParaRPr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Netconf RPCs and YANG-Push JSON messages</a:t>
            </a:r>
            <a:endParaRPr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Python script which performed test cases</a:t>
            </a:r>
            <a:endParaRPr sz="12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  <a:p>
            <a:pPr marL="302079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424242"/>
              </a:solidFill>
            </a:endParaRPr>
          </a:p>
        </p:txBody>
      </p:sp>
      <p:sp>
        <p:nvSpPr>
          <p:cNvPr id="1523" name="Google Shape;1523;p45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524" name="Google Shape;1524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5572" y="1350609"/>
            <a:ext cx="4841228" cy="3173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46"/>
          <p:cNvSpPr txBox="1">
            <a:spLocks noGrp="1"/>
          </p:cNvSpPr>
          <p:nvPr>
            <p:ph type="body" idx="1"/>
          </p:nvPr>
        </p:nvSpPr>
        <p:spPr>
          <a:xfrm>
            <a:off x="628650" y="1374530"/>
            <a:ext cx="4075043" cy="286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Subscription to YANG Notifications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3"/>
              </a:rPr>
              <a:t>RFC 8639</a:t>
            </a:r>
            <a:endParaRPr sz="1200"/>
          </a:p>
          <a:p>
            <a:pPr marL="17145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Subscription to YANG Notifications for Datastore Updates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4"/>
              </a:rPr>
              <a:t>RFC 8641</a:t>
            </a:r>
            <a:endParaRPr sz="1200"/>
          </a:p>
          <a:p>
            <a:pPr marL="17145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UDP-based Transport for Configured Subscriptions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draft-ietf-netconf-udp-notif</a:t>
            </a:r>
            <a:endParaRPr sz="1200"/>
          </a:p>
          <a:p>
            <a:pPr marL="17145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Subscription to Distributed Notifications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6"/>
              </a:rPr>
              <a:t>draft-ietf-netconf-distributed-notif</a:t>
            </a:r>
            <a:endParaRPr sz="1200"/>
          </a:p>
          <a:p>
            <a:pPr marL="17145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Support of Hostname and Sequencing in YANG Notifications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7"/>
              </a:rPr>
              <a:t>draft-tgraf-netconf-notif-sequencing</a:t>
            </a:r>
            <a:endParaRPr sz="1200"/>
          </a:p>
          <a:p>
            <a:pPr marL="17145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Support of Versioning in YANG Notifications Subscription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8"/>
              </a:rPr>
              <a:t>draft-ietf-netconf-yang-notifications-versioning</a:t>
            </a:r>
            <a:endParaRPr sz="1200"/>
          </a:p>
          <a:p>
            <a:pPr marL="17145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Support of Network Observation Timestamping in YANG Notifications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9"/>
              </a:rPr>
              <a:t>draft-tgraf-netconf-yang-push-observation-time</a:t>
            </a:r>
            <a:endParaRPr sz="1200"/>
          </a:p>
          <a:p>
            <a:pPr marL="17145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YANG Library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10"/>
              </a:rPr>
              <a:t>RFC 8525</a:t>
            </a:r>
            <a:endParaRPr sz="1200"/>
          </a:p>
          <a:p>
            <a:pPr marL="17145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Augmented-by Addition into the IETF-YANG-Library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11"/>
              </a:rPr>
              <a:t>draft-ietf-netconf-yang-library-augmentation</a:t>
            </a:r>
            <a:endParaRPr sz="1200"/>
          </a:p>
        </p:txBody>
      </p:sp>
      <p:sp>
        <p:nvSpPr>
          <p:cNvPr id="1530" name="Google Shape;1530;p46"/>
          <p:cNvSpPr txBox="1">
            <a:spLocks noGrp="1"/>
          </p:cNvSpPr>
          <p:nvPr>
            <p:ph type="sldNum" idx="12"/>
          </p:nvPr>
        </p:nvSpPr>
        <p:spPr>
          <a:xfrm>
            <a:off x="8690920" y="4771228"/>
            <a:ext cx="3106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4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 sz="2100" b="1"/>
              <a:t>An Architecture for YANG-Push </a:t>
            </a:r>
            <a:br>
              <a:rPr lang="en" sz="2100" b="1"/>
            </a:br>
            <a:r>
              <a:rPr lang="en" sz="2100" b="1"/>
              <a:t>to Apache Kafka Integration </a:t>
            </a:r>
            <a:br>
              <a:rPr lang="en" sz="2700"/>
            </a:br>
            <a:r>
              <a:rPr lang="en" sz="2025">
                <a:solidFill>
                  <a:srgbClr val="AEABAB"/>
                </a:solidFill>
              </a:rPr>
              <a:t>draft-ietf-nmop-yang-kafka-integration</a:t>
            </a:r>
            <a:endParaRPr/>
          </a:p>
        </p:txBody>
      </p:sp>
      <p:sp>
        <p:nvSpPr>
          <p:cNvPr id="1532" name="Google Shape;1532;p46"/>
          <p:cNvSpPr txBox="1"/>
          <p:nvPr/>
        </p:nvSpPr>
        <p:spPr>
          <a:xfrm>
            <a:off x="4839087" y="98428"/>
            <a:ext cx="4304913" cy="504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    Time Series Database      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^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(12) Ingest Data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According to Schema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Time Series Database Ingestion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(10) Get |  ^                                   ^ (9) Validate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Schema |  |                                   | Serialized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Schema on Consumer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Message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Broker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(11) Issue                        | (8) Serialize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YANG-Push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annotated Schema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v  | Schema             (6) Post       | ID on Producer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        Schema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YANG         | &lt;--------------  |  Data Collection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Schema Registry   | --------------&gt;  | YANG-Push Receiver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(7) Issue   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Schema ID     (4) Get |  ^ (3) Receive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Schema |  | YANG-Push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Subscription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Start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^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(5) Publish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YANG-Push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with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(1) Discover Notif.   v  |   | Subscr. ID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Capabilities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Manage YANG-Push  | ---------------&gt; |   Network Node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Subscription    | (2) Subscribe    | YANG-Push Publisher|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---------------&gt;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Figure 1: End to End Workflow</a:t>
            </a:r>
            <a:endParaRPr sz="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3" name="Google Shape;1533;p46"/>
          <p:cNvSpPr/>
          <p:nvPr/>
        </p:nvSpPr>
        <p:spPr>
          <a:xfrm>
            <a:off x="6777769" y="2540114"/>
            <a:ext cx="2366231" cy="2368036"/>
          </a:xfrm>
          <a:prstGeom prst="ellipse">
            <a:avLst/>
          </a:prstGeom>
          <a:solidFill>
            <a:srgbClr val="FF0000">
              <a:alpha val="9803"/>
            </a:srgbClr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fld>
            <a:endParaRPr sz="1650" b="0" i="0" u="none" strike="noStrike" cap="none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Data Processing Pipeline</a:t>
            </a:r>
            <a:endParaRPr/>
          </a:p>
        </p:txBody>
      </p:sp>
      <p:pic>
        <p:nvPicPr>
          <p:cNvPr id="1540" name="Google Shape;1540;p47" descr="Apache Kafka (@apachekafka) / Twitt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2976" y="1971862"/>
            <a:ext cx="834012" cy="834012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47"/>
          <p:cNvSpPr txBox="1"/>
          <p:nvPr/>
        </p:nvSpPr>
        <p:spPr>
          <a:xfrm>
            <a:off x="6033349" y="1556337"/>
            <a:ext cx="2759006" cy="24468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"2024-11-01T14:01:36.147Z",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70,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"ietf-subscribed-notifications:subscription-terminated":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"reason": "no-such-subscription"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pic>
        <p:nvPicPr>
          <p:cNvPr id="1542" name="Google Shape;1542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0506" y="2075904"/>
            <a:ext cx="625929" cy="625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47"/>
          <p:cNvPicPr preferRelativeResize="0"/>
          <p:nvPr/>
        </p:nvPicPr>
        <p:blipFill rotWithShape="1">
          <a:blip r:embed="rId5">
            <a:alphaModFix/>
          </a:blip>
          <a:srcRect t="57805"/>
          <a:stretch/>
        </p:blipFill>
        <p:spPr>
          <a:xfrm>
            <a:off x="1582178" y="2119021"/>
            <a:ext cx="1736271" cy="5396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4" name="Google Shape;1544;p47"/>
          <p:cNvCxnSpPr>
            <a:endCxn id="1542" idx="1"/>
          </p:cNvCxnSpPr>
          <p:nvPr/>
        </p:nvCxnSpPr>
        <p:spPr>
          <a:xfrm>
            <a:off x="2891006" y="2388869"/>
            <a:ext cx="7395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545" name="Google Shape;1545;p47"/>
          <p:cNvCxnSpPr>
            <a:stCxn id="1542" idx="3"/>
            <a:endCxn id="1540" idx="1"/>
          </p:cNvCxnSpPr>
          <p:nvPr/>
        </p:nvCxnSpPr>
        <p:spPr>
          <a:xfrm>
            <a:off x="4256435" y="2388869"/>
            <a:ext cx="8766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546" name="Google Shape;1546;p47"/>
          <p:cNvSpPr txBox="1"/>
          <p:nvPr/>
        </p:nvSpPr>
        <p:spPr>
          <a:xfrm>
            <a:off x="2823789" y="2510016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 Push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47"/>
          <p:cNvSpPr txBox="1"/>
          <p:nvPr/>
        </p:nvSpPr>
        <p:spPr>
          <a:xfrm>
            <a:off x="4141825" y="2510015"/>
            <a:ext cx="1257310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Apache Kafka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JSON Message</a:t>
            </a:r>
            <a:endParaRPr/>
          </a:p>
        </p:txBody>
      </p:sp>
      <p:cxnSp>
        <p:nvCxnSpPr>
          <p:cNvPr id="1548" name="Google Shape;1548;p47"/>
          <p:cNvCxnSpPr/>
          <p:nvPr/>
        </p:nvCxnSpPr>
        <p:spPr>
          <a:xfrm>
            <a:off x="4799601" y="3090950"/>
            <a:ext cx="1067100" cy="638100"/>
          </a:xfrm>
          <a:prstGeom prst="bentConnector3">
            <a:avLst>
              <a:gd name="adj1" fmla="val 1039"/>
            </a:avLst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49" name="Google Shape;1549;p47"/>
          <p:cNvSpPr txBox="1"/>
          <p:nvPr/>
        </p:nvSpPr>
        <p:spPr>
          <a:xfrm>
            <a:off x="1950705" y="1614241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Publisher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0" name="Google Shape;1550;p47"/>
          <p:cNvSpPr txBox="1"/>
          <p:nvPr/>
        </p:nvSpPr>
        <p:spPr>
          <a:xfrm>
            <a:off x="3499362" y="1616119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Receiver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1" name="Google Shape;1551;p47"/>
          <p:cNvSpPr txBox="1"/>
          <p:nvPr/>
        </p:nvSpPr>
        <p:spPr>
          <a:xfrm>
            <a:off x="4997928" y="1454696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Apache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Kafka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2" name="Google Shape;1552;p47"/>
          <p:cNvCxnSpPr/>
          <p:nvPr/>
        </p:nvCxnSpPr>
        <p:spPr>
          <a:xfrm rot="5400000">
            <a:off x="2751628" y="3443601"/>
            <a:ext cx="975900" cy="270600"/>
          </a:xfrm>
          <a:prstGeom prst="bentConnector3">
            <a:avLst>
              <a:gd name="adj1" fmla="val 100868"/>
            </a:avLst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553" name="Google Shape;1553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542" y="3012346"/>
            <a:ext cx="3066136" cy="1924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Cisco IOS XR – Subscription Notifications</a:t>
            </a:r>
            <a:endParaRPr sz="3800"/>
          </a:p>
        </p:txBody>
      </p:sp>
      <p:sp>
        <p:nvSpPr>
          <p:cNvPr id="1559" name="Google Shape;1559;p48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560" name="Google Shape;1560;p48"/>
          <p:cNvSpPr txBox="1"/>
          <p:nvPr/>
        </p:nvSpPr>
        <p:spPr>
          <a:xfrm>
            <a:off x="608715" y="1165724"/>
            <a:ext cx="3695444" cy="297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Subscription-Started Notification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"2024-11-02T14:38:22.598Z",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13,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subscription-started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"ietf-yang-push:datastore": "IOS-XR",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"ietf-yang-push:datastore-xpath-filter": "Cisco-IOS-XR-pfi-im-cmd-oper:interfaces/interface-xr/interface[interface-name='Loopback13']",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"transport": "transport",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"module-version": [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"module-name": "Cisco-IOS-XR-pfi-im-cmd-oper",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"revision": "2024-02-29"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],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"encoding": "encode-json",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"ietf-yang-push:periodic":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"period": 4500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1561" name="Google Shape;1561;p48"/>
          <p:cNvSpPr txBox="1"/>
          <p:nvPr/>
        </p:nvSpPr>
        <p:spPr>
          <a:xfrm>
            <a:off x="4475993" y="1208943"/>
            <a:ext cx="3837093" cy="146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Subscription-Terminated Notification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"2024-11-02T14:43:24.981Z",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21,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subscription-terminated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"reason": "no-such-subscription"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Cisco IOS XR – Push Notifications</a:t>
            </a:r>
            <a:endParaRPr sz="3800"/>
          </a:p>
        </p:txBody>
      </p:sp>
      <p:sp>
        <p:nvSpPr>
          <p:cNvPr id="1567" name="Google Shape;1567;p49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568" name="Google Shape;1568;p49"/>
          <p:cNvSpPr txBox="1"/>
          <p:nvPr/>
        </p:nvSpPr>
        <p:spPr>
          <a:xfrm>
            <a:off x="287867" y="1138970"/>
            <a:ext cx="3776133" cy="2939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Push-Update Notification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"2024-11-02T14:44:30.000Z",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23,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push-update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"ietf-yp-observation:timestamp": "2024-11-02T14:44:30.000Z",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"ietf-yp-observation:point-in-time": "current-accounting",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"datastore-contents":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"Cisco-IOS-XR-pfi-im-cmd-oper:interfaces":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"interface-xr":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"interface": [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"interface-name": "Loopback13",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"interface-handle": "Loopback13",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"interface-type": "IFT_LOOPBACK",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"hardware-type-string": "Loopback interface(s)",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"state": "im-state-up",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"line-state": "im-state-up",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"encapsulation": "loopback",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"encapsulation-type-string": "Loopback",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"mtu": 1500,</a:t>
            </a:r>
            <a:endParaRPr/>
          </a:p>
        </p:txBody>
      </p:sp>
      <p:sp>
        <p:nvSpPr>
          <p:cNvPr id="1569" name="Google Shape;1569;p49"/>
          <p:cNvSpPr txBox="1"/>
          <p:nvPr/>
        </p:nvSpPr>
        <p:spPr>
          <a:xfrm>
            <a:off x="4064000" y="1112927"/>
            <a:ext cx="4876800" cy="3285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Push-Change-Update Notification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"2024-11-02T14:54:32.529Z",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1,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push-change-update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"ietf-yp-observation:timestamp": "2024-11-02T14:54:32.517Z",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"ietf-yp-observation:point-in-time": "state-changed",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"datastore-changes":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"yang-patch":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"patch-id": "TODO - insert patch-id here",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"edit": [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"edit-id": "1",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"operation": "replace",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"target": "/Cisco-IOS-XR-pfi-im-cmd-oper:interfaces/interface-xr/interface[interface-name='Loopback13']",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"value":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"Cisco-IOS-XR-pfi-im-cmd-oper:interface":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"interface-name": "Loopback13",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"interface-handle": "Loopback13",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"interface-type": "IFT_LOOPBACK",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"hardware-type-string": "Loopback interface(s)",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"state": "im-state-admin-down",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"line-state": "im-state-admin-down",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Huawei VRP – Push Notifications</a:t>
            </a:r>
            <a:endParaRPr sz="3800"/>
          </a:p>
        </p:txBody>
      </p:sp>
      <p:sp>
        <p:nvSpPr>
          <p:cNvPr id="1575" name="Google Shape;1575;p50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576" name="Google Shape;1576;p50"/>
          <p:cNvSpPr txBox="1"/>
          <p:nvPr/>
        </p:nvSpPr>
        <p:spPr>
          <a:xfrm>
            <a:off x="287867" y="1138970"/>
            <a:ext cx="3938693" cy="351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Push-Update Notification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"2024-11-02T10:30:52Z",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"ipf-zbl1243-r-daisy-21",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5,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push-update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"ietf-yp-observation:timestamp": "2024-11-02T10:30:52Z",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"ietf-yp-observation:point-in-time": "current-accounting",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"ietf-distributed-notif:message-publisher-id": 16974853,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"datastore-contents":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"huawei-ifm:ifm":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"interfaces":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"interface": [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"name": "GigabitEthernet0/3/11",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"mib-statistics":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"receive-byte": "33448478274",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"send-byte": "20330971890",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"receive-packet": "75363920",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"send-packet": "103904697",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"receive-unicast-packet": "75340369",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"receive-multicast-packet": "23548",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"receive-broad-packet": "3",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"send-unicast-packet": "103904697",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"send-multicast-packet": "0",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"send-broad-packet": "0",</a:t>
            </a:r>
            <a:endParaRPr/>
          </a:p>
        </p:txBody>
      </p:sp>
      <p:sp>
        <p:nvSpPr>
          <p:cNvPr id="1577" name="Google Shape;1577;p50"/>
          <p:cNvSpPr txBox="1"/>
          <p:nvPr/>
        </p:nvSpPr>
        <p:spPr>
          <a:xfrm>
            <a:off x="4064000" y="1112927"/>
            <a:ext cx="4876800" cy="3285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Push-Change-Update Notification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"2024-11-02T10:38:52Z",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"ipf-zbl1243-r-daisy-21",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69,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push-change-update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5,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"ietf-yp-observation:timestamp": "2024-11-02T10:38:52Z",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"ietf-yp-observation:point-in-time": "state-changed",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"ietf-distributed-notif:message-publisher-id": 16974841,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"datastore-changes":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"yang-patch":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"patch-id": 19,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"edit": [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"edit-id": "edit1",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"operation": "merge",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"target": "/huawei-ifm:ifm/interfaces/interface[name=GigabitEthernet0/3/9]/dynamic",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"value":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"dynamic":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"link-status": "down"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}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Huawei VRP – YANG Library</a:t>
            </a:r>
            <a:endParaRPr sz="3800"/>
          </a:p>
        </p:txBody>
      </p:sp>
      <p:sp>
        <p:nvSpPr>
          <p:cNvPr id="1583" name="Google Shape;1583;p51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584" name="Google Shape;1584;p51"/>
          <p:cNvSpPr txBox="1"/>
          <p:nvPr/>
        </p:nvSpPr>
        <p:spPr>
          <a:xfrm>
            <a:off x="287867" y="1138970"/>
            <a:ext cx="3938693" cy="132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RPC &lt;get&gt; Request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&lt;?xml version="1.0" encoding="UTF-8"?&gt;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&lt;rpc xmlns="urn:ietf:params:xml:ns:netconf:base:1.0" message-id="2"&gt;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&lt;get&gt;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&lt;filter type="subtree"&gt;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&lt;yang-library xmlns="urn:ietf:params:xml:ns:yang:ietf-yang-library" /&gt;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&lt;/filter&gt;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&lt;/get&gt;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&lt;/rpc&gt;</a:t>
            </a:r>
            <a:endParaRPr/>
          </a:p>
        </p:txBody>
      </p:sp>
      <p:sp>
        <p:nvSpPr>
          <p:cNvPr id="1585" name="Google Shape;1585;p51"/>
          <p:cNvSpPr txBox="1"/>
          <p:nvPr/>
        </p:nvSpPr>
        <p:spPr>
          <a:xfrm>
            <a:off x="4064000" y="1112927"/>
            <a:ext cx="4876800" cy="351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RPC reply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&lt;?xml version="1.0" encoding="UTF-8"?&gt;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&lt;rpc-reply message-id="2" xmlns="urn:ietf:params:xml:ns:netconf:base:1.0"&gt;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&lt;data&gt;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&lt;yang-library xmlns="urn:ietf:params:xml:ns:yang:ietf-yang-library"&gt;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&lt;content-id&gt;3880047851&lt;/content-id&gt;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&lt;module-set&gt;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&lt;name&gt;config-module&lt;/name&gt;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&lt;module&gt;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&lt;name&gt;openconfig-acl&lt;/name&gt;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&lt;revision&gt;2017-05-26&lt;/revision&gt;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&lt;namespace&gt;http://openconfig.net/yang/acl&lt;/namespace&gt;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&lt;deviation&gt;huawei-openconfig-acl-deviations-OC-NE-M2K-B&lt;/deviation&gt;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&lt;/module&gt;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&lt;module&gt;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&lt;name&gt;openconfig-interfaces&lt;/name&gt;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&lt;revision&gt;2021-04-06&lt;/revision&gt;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&lt;namespace&gt;http://openconfig.net/yang/interfaces&lt;/namespace&gt;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&lt;deviation&gt;huawei-openconfig-interfaces-deviations-OC-NE-M2K-B&lt;/deviation&gt;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&lt;augmented-by&gt;huawei-openconfig-qos-ext&lt;/augmented-by&gt;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&lt;augmented-by&gt;openconfig-vlan&lt;/augmented-by&gt;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&lt;augmented-by&gt;openconfig-platform-transceiver&lt;/augmented-by&gt;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&lt;augmented-by&gt;openconfig-platform-port&lt;/augmented-by&gt;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&lt;augmented-by&gt;openconfig-if-tunnel&lt;/augmented-by&gt;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&lt;augmented-by&gt;openconfig-if-ip&lt;/augmented-by&gt;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&lt;augmented-by&gt;openconfig-if-ethernet&lt;/augmented-by&gt;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&lt;augmented-by&gt;openconfig-if-aggregate&lt;/augmented-by&gt;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&lt;/module&gt;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2856</Words>
  <Application>Microsoft Office PowerPoint</Application>
  <PresentationFormat>On-screen Show (16:9)</PresentationFormat>
  <Paragraphs>494</Paragraphs>
  <Slides>17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Times New Roman</vt:lpstr>
      <vt:lpstr>Calibri</vt:lpstr>
      <vt:lpstr>Helvetica Neue</vt:lpstr>
      <vt:lpstr>Noto Sans Symbols</vt:lpstr>
      <vt:lpstr>Courier New</vt:lpstr>
      <vt:lpstr>Arial</vt:lpstr>
      <vt:lpstr>Simple Light</vt:lpstr>
      <vt:lpstr>Office Theme</vt:lpstr>
      <vt:lpstr>1_Office Theme</vt:lpstr>
      <vt:lpstr>Validate  Configured Subscription YANG-Push Publisher Implementations NETCONF &amp; NMOP WG</vt:lpstr>
      <vt:lpstr>Hackathon – Plan and Software</vt:lpstr>
      <vt:lpstr>Hackathon – Repository</vt:lpstr>
      <vt:lpstr>An Architecture for YANG-Push  to Apache Kafka Integration  draft-ietf-nmop-yang-kafka-integration</vt:lpstr>
      <vt:lpstr>PowerPoint Presentation</vt:lpstr>
      <vt:lpstr>Cisco IOS XR – Subscription Notifications</vt:lpstr>
      <vt:lpstr>Cisco IOS XR – Push Notifications</vt:lpstr>
      <vt:lpstr>Huawei VRP – Push Notifications</vt:lpstr>
      <vt:lpstr>Huawei VRP – YANG Library</vt:lpstr>
      <vt:lpstr>6WIND VSR – Subscription Notifications</vt:lpstr>
      <vt:lpstr>6WIND VSR – Push Notifications</vt:lpstr>
      <vt:lpstr>Udp-notif - Segmentation</vt:lpstr>
      <vt:lpstr>YANG-Push Implementation Status IETF 121 – MVP 1</vt:lpstr>
      <vt:lpstr>YANG-Push Implementation Status IETF 121 – MVP 2</vt:lpstr>
      <vt:lpstr>YANG-Push Implementation Status IETF 121 – MVP 3</vt:lpstr>
      <vt:lpstr>Implementation of An HTTPS-based  Transport for YANG Notifications draft-ietf-netconf-https-notif-15</vt:lpstr>
      <vt:lpstr>Thanks to…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Validate  Configured Subscription YANG-Push Publisher Implementations NETCONF &amp; NMOP WG</dc:title>
  <cp:lastModifiedBy>Graf Thomas, INI-NET-VNC-HCS</cp:lastModifiedBy>
  <cp:revision>1</cp:revision>
  <dcterms:modified xsi:type="dcterms:W3CDTF">2024-11-12T07:52:25Z</dcterms:modified>
</cp:coreProperties>
</file>